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6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19" r:id="rId12"/>
    <p:sldId id="318" r:id="rId13"/>
    <p:sldId id="338" r:id="rId14"/>
    <p:sldId id="339" r:id="rId15"/>
    <p:sldId id="340" r:id="rId16"/>
    <p:sldId id="343" r:id="rId17"/>
    <p:sldId id="344" r:id="rId18"/>
    <p:sldId id="342" r:id="rId19"/>
    <p:sldId id="3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cey Davis" initials="TD" lastIdx="11" clrIdx="0"/>
  <p:cmAuthor id="1" name="Cherissa Kline" initials="C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48"/>
    <a:srgbClr val="5F969B"/>
    <a:srgbClr val="CF5F1B"/>
    <a:srgbClr val="CB5208"/>
    <a:srgbClr val="FDB813"/>
    <a:srgbClr val="093F54"/>
    <a:srgbClr val="D3A7E3"/>
    <a:srgbClr val="A482AF"/>
    <a:srgbClr val="1FBECA"/>
    <a:srgbClr val="722B63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3" autoAdjust="0"/>
    <p:restoredTop sz="92989" autoAdjust="0"/>
  </p:normalViewPr>
  <p:slideViewPr>
    <p:cSldViewPr snapToGrid="0" showGuides="1">
      <p:cViewPr>
        <p:scale>
          <a:sx n="100" d="100"/>
          <a:sy n="100" d="100"/>
        </p:scale>
        <p:origin x="-708" y="-180"/>
      </p:cViewPr>
      <p:guideLst>
        <p:guide orient="horz" pos="2160"/>
        <p:guide pos="3807"/>
      </p:guideLst>
    </p:cSldViewPr>
  </p:slideViewPr>
  <p:outlineViewPr>
    <p:cViewPr>
      <p:scale>
        <a:sx n="33" d="100"/>
        <a:sy n="33" d="100"/>
      </p:scale>
      <p:origin x="0" y="-114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8B896-CD92-4338-AB11-91BAEF2C9873}" type="datetimeFigureOut">
              <a:rPr lang="en-US" smtClean="0">
                <a:latin typeface="Trebuchet MS"/>
              </a:rPr>
              <a:pPr/>
              <a:t>3/5/2018</a:t>
            </a:fld>
            <a:endParaRPr lang="en-US" dirty="0"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779A3-05A9-49EA-B88B-37480447EBB2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266468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/>
              </a:defRPr>
            </a:lvl1pPr>
          </a:lstStyle>
          <a:p>
            <a:fld id="{1E58752B-B09F-45AE-883F-585B32F574F3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/>
              </a:defRPr>
            </a:lvl1pPr>
          </a:lstStyle>
          <a:p>
            <a:fld id="{A1178DCA-EB1E-4AE3-A8DF-71F0F258F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621130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0238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 Watersheds – San Diego</a:t>
            </a:r>
            <a:r>
              <a:rPr lang="en-US" baseline="0" dirty="0" smtClean="0"/>
              <a:t> County, South Orange County, and South Riverside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None/>
            </a:pPr>
            <a:r>
              <a:rPr lang="en-US" sz="1400" b="0" dirty="0" smtClean="0"/>
              <a:t>Federal – Clean Water Act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1400" b="0" dirty="0" smtClean="0"/>
              <a:t>Requires Municipalities  Obtain NPDES Permit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1400" b="0" dirty="0" smtClean="0"/>
              <a:t>Renew Every 5 Years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None/>
            </a:pPr>
            <a:r>
              <a:rPr lang="en-US" sz="1400" b="0" dirty="0" smtClean="0"/>
              <a:t>State – Porter Cologne Water Quality Control Act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1400" b="0" dirty="0" smtClean="0"/>
              <a:t>SWRCB – Water Rights and Water Quality Policy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None/>
            </a:pPr>
            <a:r>
              <a:rPr lang="en-US" sz="1400" b="0" dirty="0" smtClean="0"/>
              <a:t>Local – Implement NPDES Permit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en-US" sz="1400" b="0" dirty="0" smtClean="0"/>
              <a:t> </a:t>
            </a:r>
            <a:r>
              <a:rPr lang="en-US" sz="1400" b="0" dirty="0" err="1" smtClean="0"/>
              <a:t>Copermittees</a:t>
            </a:r>
            <a:r>
              <a:rPr lang="en-US" sz="1400" b="0" dirty="0" smtClean="0"/>
              <a:t> – local municipalities / agencies named in the permit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MS4 – owners / operators</a:t>
            </a:r>
          </a:p>
          <a:p>
            <a:endParaRPr lang="en-US" sz="1200" dirty="0" smtClean="0"/>
          </a:p>
          <a:p>
            <a:r>
              <a:rPr lang="en-US" sz="1200" dirty="0" smtClean="0"/>
              <a:t>What permit seeks to do</a:t>
            </a:r>
          </a:p>
          <a:p>
            <a:endParaRPr lang="en-US" sz="1200" dirty="0" smtClean="0"/>
          </a:p>
          <a:p>
            <a:r>
              <a:rPr lang="en-US" sz="1200" dirty="0" smtClean="0"/>
              <a:t>SDs not connected (very few exceptions)</a:t>
            </a:r>
          </a:p>
          <a:p>
            <a:endParaRPr lang="en-US" sz="1200" dirty="0" smtClean="0"/>
          </a:p>
          <a:p>
            <a:r>
              <a:rPr lang="en-US" sz="1200" dirty="0" smtClean="0"/>
              <a:t>Storm drains / conveyance systems can be closed or open systems – natural / concrete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1200" dirty="0" smtClean="0"/>
              <a:t>Surface water impediments – goal: protect</a:t>
            </a:r>
            <a:r>
              <a:rPr lang="en-US" sz="1200" baseline="0" dirty="0" smtClean="0"/>
              <a:t> surface waters</a:t>
            </a:r>
          </a:p>
          <a:p>
            <a:endParaRPr lang="en-US" sz="1200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Other types of Permits: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Tribal lands,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federal lands, state parks,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lands regulated by Phase II MS4 Permit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Conditional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 Waivers (Ag, other)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General Construction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rebuchet MS"/>
                <a:ea typeface="+mn-ea"/>
                <a:cs typeface="+mn-cs"/>
              </a:rPr>
              <a:t>Industrial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i="1" dirty="0" smtClean="0"/>
              <a:t>vehicles </a:t>
            </a:r>
            <a:r>
              <a:rPr lang="en-US" dirty="0" smtClean="0"/>
              <a:t>used by local </a:t>
            </a:r>
            <a:r>
              <a:rPr lang="en-US" dirty="0" err="1" smtClean="0"/>
              <a:t>Copermittees</a:t>
            </a:r>
            <a:r>
              <a:rPr lang="en-US" dirty="0" smtClean="0"/>
              <a:t> to</a:t>
            </a:r>
            <a:r>
              <a:rPr lang="en-US" baseline="0" dirty="0" smtClean="0"/>
              <a:t> implement the Permit…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County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, codes, ordinances, guidelines include</a:t>
            </a:r>
          </a:p>
          <a:p>
            <a:r>
              <a:rPr lang="en-US" baseline="0" dirty="0" smtClean="0"/>
              <a:t>WPO</a:t>
            </a:r>
          </a:p>
          <a:p>
            <a:r>
              <a:rPr lang="en-US" baseline="0" dirty="0" smtClean="0"/>
              <a:t>WELDM</a:t>
            </a:r>
          </a:p>
          <a:p>
            <a:r>
              <a:rPr lang="en-US" baseline="0" dirty="0" smtClean="0"/>
              <a:t>SUSMP (w/be BMP Des Manual)</a:t>
            </a:r>
            <a:endParaRPr lang="en-US" dirty="0" smtClean="0"/>
          </a:p>
          <a:p>
            <a:r>
              <a:rPr lang="en-US" baseline="0" dirty="0" smtClean="0"/>
              <a:t>RPO</a:t>
            </a:r>
          </a:p>
          <a:p>
            <a:r>
              <a:rPr lang="en-US" baseline="0" dirty="0" smtClean="0"/>
              <a:t>BMO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i="1" dirty="0" smtClean="0"/>
              <a:t>vehicles </a:t>
            </a:r>
            <a:r>
              <a:rPr lang="en-US" dirty="0" smtClean="0"/>
              <a:t>used by local </a:t>
            </a:r>
            <a:r>
              <a:rPr lang="en-US" dirty="0" err="1" smtClean="0"/>
              <a:t>Copermittees</a:t>
            </a:r>
            <a:r>
              <a:rPr lang="en-US" dirty="0" smtClean="0"/>
              <a:t> to</a:t>
            </a:r>
            <a:r>
              <a:rPr lang="en-US" baseline="0" dirty="0" smtClean="0"/>
              <a:t> implement the Permit…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County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, codes, ordinances, guidelines include</a:t>
            </a:r>
          </a:p>
          <a:p>
            <a:r>
              <a:rPr lang="en-US" baseline="0" dirty="0" smtClean="0"/>
              <a:t>WPO</a:t>
            </a:r>
          </a:p>
          <a:p>
            <a:r>
              <a:rPr lang="en-US" baseline="0" dirty="0" smtClean="0"/>
              <a:t>WELDM</a:t>
            </a:r>
          </a:p>
          <a:p>
            <a:r>
              <a:rPr lang="en-US" baseline="0" dirty="0" smtClean="0"/>
              <a:t>SUSMP (w/be BMP Des Manual)</a:t>
            </a:r>
            <a:endParaRPr lang="en-US" dirty="0" smtClean="0"/>
          </a:p>
          <a:p>
            <a:r>
              <a:rPr lang="en-US" baseline="0" dirty="0" smtClean="0"/>
              <a:t>RPO</a:t>
            </a:r>
          </a:p>
          <a:p>
            <a:r>
              <a:rPr lang="en-US" baseline="0" dirty="0" smtClean="0"/>
              <a:t>BMO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BMP implementation maintenance – com/industrial min set of BMPs for existing development</a:t>
            </a:r>
          </a:p>
          <a:p>
            <a:r>
              <a:rPr lang="en-US" sz="2400" dirty="0" smtClean="0"/>
              <a:t>Escalating Enforcement </a:t>
            </a:r>
          </a:p>
          <a:p>
            <a:r>
              <a:rPr lang="en-US" sz="2400" dirty="0" smtClean="0"/>
              <a:t>Backbone for our core programs</a:t>
            </a:r>
          </a:p>
          <a:p>
            <a:pPr lvl="1"/>
            <a:r>
              <a:rPr lang="en-US" sz="2400" dirty="0" smtClean="0"/>
              <a:t>Provides mechanism to implement strategies </a:t>
            </a:r>
          </a:p>
          <a:p>
            <a:r>
              <a:rPr lang="en-US" sz="2400" dirty="0" smtClean="0"/>
              <a:t>Illicit Discharge Detection Elimination (IDDE) program</a:t>
            </a:r>
          </a:p>
          <a:p>
            <a:r>
              <a:rPr lang="en-US" sz="2400" dirty="0" smtClean="0"/>
              <a:t>Education and outreach </a:t>
            </a:r>
          </a:p>
          <a:p>
            <a:r>
              <a:rPr lang="en-US" sz="2400" dirty="0" smtClean="0"/>
              <a:t>Inspections</a:t>
            </a:r>
          </a:p>
          <a:p>
            <a:r>
              <a:rPr lang="en-US" sz="2400" dirty="0" smtClean="0"/>
              <a:t>Site Inventory / Tracking – </a:t>
            </a:r>
            <a:r>
              <a:rPr lang="en-US" sz="2400" dirty="0" err="1" smtClean="0"/>
              <a:t>Copermittees</a:t>
            </a:r>
            <a:r>
              <a:rPr lang="en-US" sz="2400" baseline="0" dirty="0" smtClean="0"/>
              <a:t> must maintain an inventory of com/</a:t>
            </a:r>
            <a:r>
              <a:rPr lang="en-US" sz="2400" baseline="0" dirty="0" err="1" smtClean="0"/>
              <a:t>ind</a:t>
            </a:r>
            <a:r>
              <a:rPr lang="en-US" sz="2400" baseline="0" dirty="0" smtClean="0"/>
              <a:t> sites, and if pos drainages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 Watersheds – San Diego</a:t>
            </a:r>
            <a:r>
              <a:rPr lang="en-US" baseline="0" dirty="0" smtClean="0"/>
              <a:t> County, South Orange County, and South Riverside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</a:t>
            </a:r>
            <a:r>
              <a:rPr lang="en-US" baseline="0" dirty="0" smtClean="0"/>
              <a:t> to audience as this creates a “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” to do list to prioritize what needs to be addressed, similar to figuring out priorities for property maintenance.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78DCA-EB1E-4AE3-A8DF-71F0F258FE6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629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839410"/>
            <a:ext cx="12192000" cy="2011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7543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20"/>
            <a:ext cx="10515600" cy="1152563"/>
          </a:xfrm>
        </p:spPr>
        <p:txBody>
          <a:bodyPr>
            <a:normAutofit/>
          </a:bodyPr>
          <a:lstStyle>
            <a:lvl1pPr>
              <a:defRPr sz="4200" b="0">
                <a:solidFill>
                  <a:srgbClr val="003548"/>
                </a:solidFill>
                <a:latin typeface="+mn-lt"/>
                <a:cs typeface="Times New Roman"/>
              </a:defRPr>
            </a:lvl1pPr>
          </a:lstStyle>
          <a:p>
            <a:r>
              <a:rPr lang="en-US" dirty="0" smtClean="0"/>
              <a:t>Page for Charts/Graphs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662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6749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56"/>
            <a:ext cx="12193268" cy="396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3657600"/>
            <a:ext cx="7207202" cy="904993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3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04526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18615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657600"/>
            <a:ext cx="7385944" cy="933215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/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3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264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1762167"/>
            <a:ext cx="10483850" cy="2863826"/>
          </a:xfrm>
        </p:spPr>
        <p:txBody>
          <a:bodyPr/>
          <a:lstStyle>
            <a:lvl1pPr marL="0" indent="0">
              <a:buNone/>
              <a:defRPr lang="en-US" sz="2600" b="0" i="0" u="none" strike="noStrike" kern="1200" baseline="0" smtClean="0">
                <a:solidFill>
                  <a:srgbClr val="00354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</a:p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  <a:endParaRPr lang="en-US" sz="2600" dirty="0">
              <a:solidFill>
                <a:srgbClr val="00354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106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20"/>
            <a:ext cx="10515600" cy="1152563"/>
          </a:xfrm>
        </p:spPr>
        <p:txBody>
          <a:bodyPr>
            <a:normAutofit/>
          </a:bodyPr>
          <a:lstStyle>
            <a:lvl1pPr>
              <a:defRPr sz="4200" b="0">
                <a:solidFill>
                  <a:srgbClr val="003548"/>
                </a:solidFill>
                <a:latin typeface="+mn-lt"/>
                <a:cs typeface="Times New Roman"/>
              </a:defRPr>
            </a:lvl1pPr>
          </a:lstStyle>
          <a:p>
            <a:r>
              <a:rPr lang="en-US" dirty="0" smtClean="0"/>
              <a:t>Page for Charts/Graphs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662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19248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56"/>
            <a:ext cx="12193268" cy="396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3657600"/>
            <a:ext cx="7696388" cy="914400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4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257489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646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657600"/>
            <a:ext cx="7639944" cy="933215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/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4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2649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8675" y="1724025"/>
            <a:ext cx="10550525" cy="3847898"/>
          </a:xfrm>
        </p:spPr>
        <p:txBody>
          <a:bodyPr/>
          <a:lstStyle>
            <a:lvl1pPr marL="0" indent="0">
              <a:buNone/>
              <a:defRPr lang="en-US" sz="2600" b="0" i="0" u="none" strike="noStrike" kern="1200" baseline="0" smtClean="0">
                <a:solidFill>
                  <a:srgbClr val="00354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</a:p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  <a:endParaRPr lang="en-US" sz="2600" dirty="0">
              <a:solidFill>
                <a:srgbClr val="00354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86293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20"/>
            <a:ext cx="10515600" cy="1152563"/>
          </a:xfrm>
        </p:spPr>
        <p:txBody>
          <a:bodyPr>
            <a:normAutofit/>
          </a:bodyPr>
          <a:lstStyle>
            <a:lvl1pPr>
              <a:defRPr sz="4200" b="0">
                <a:solidFill>
                  <a:srgbClr val="003548"/>
                </a:solidFill>
                <a:latin typeface="+mn-lt"/>
                <a:cs typeface="Times New Roman"/>
              </a:defRPr>
            </a:lvl1pPr>
          </a:lstStyle>
          <a:p>
            <a:r>
              <a:rPr lang="en-US" dirty="0" smtClean="0"/>
              <a:t>Page for Charts/Graphs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662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8481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56"/>
            <a:ext cx="12193268" cy="396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3657600"/>
            <a:ext cx="7734018" cy="914400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5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55422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12193268" cy="6858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839405"/>
            <a:ext cx="12192001" cy="201168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2861" y="5183480"/>
            <a:ext cx="6194695" cy="602076"/>
          </a:xfrm>
        </p:spPr>
        <p:txBody>
          <a:bodyPr>
            <a:normAutofit/>
          </a:bodyPr>
          <a:lstStyle>
            <a:lvl1pPr>
              <a:defRPr sz="4400" b="0">
                <a:solidFill>
                  <a:srgbClr val="003548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1" y="5818516"/>
            <a:ext cx="6185288" cy="41859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CF5F1B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SUBTEXT HERE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75430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657600"/>
            <a:ext cx="7639944" cy="933215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/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5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264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1709738"/>
            <a:ext cx="10550525" cy="3978805"/>
          </a:xfrm>
        </p:spPr>
        <p:txBody>
          <a:bodyPr/>
          <a:lstStyle>
            <a:lvl1pPr marL="0" indent="0">
              <a:buFontTx/>
              <a:buNone/>
              <a:defRPr lang="en-US" sz="2600" b="0" i="0" u="none" strike="noStrike" kern="1200" baseline="0" smtClean="0">
                <a:solidFill>
                  <a:srgbClr val="00354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</a:p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  <a:endParaRPr lang="en-US" sz="2600" dirty="0">
              <a:solidFill>
                <a:srgbClr val="00354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1103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20"/>
            <a:ext cx="10515600" cy="1152563"/>
          </a:xfrm>
        </p:spPr>
        <p:txBody>
          <a:bodyPr>
            <a:normAutofit/>
          </a:bodyPr>
          <a:lstStyle>
            <a:lvl1pPr>
              <a:defRPr sz="4200" b="0">
                <a:solidFill>
                  <a:srgbClr val="003548"/>
                </a:solidFill>
                <a:latin typeface="+mn-lt"/>
                <a:cs typeface="Times New Roman"/>
              </a:defRPr>
            </a:lvl1pPr>
          </a:lstStyle>
          <a:p>
            <a:r>
              <a:rPr lang="en-US" dirty="0" smtClean="0"/>
              <a:t>Page for Charts/Graphs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662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69224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13"/>
            <a:ext cx="10515600" cy="1152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0567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9018"/>
            <a:ext cx="10515600" cy="113190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0">
                <a:solidFill>
                  <a:srgbClr val="093F54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0">
                <a:solidFill>
                  <a:srgbClr val="093F54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39715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38020"/>
            <a:ext cx="3932237" cy="16002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093F5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97042"/>
            <a:ext cx="6172200" cy="4364008"/>
          </a:xfrm>
        </p:spPr>
        <p:txBody>
          <a:bodyPr/>
          <a:lstStyle>
            <a:lvl1pPr>
              <a:defRPr sz="3200">
                <a:solidFill>
                  <a:srgbClr val="093F54"/>
                </a:solidFill>
              </a:defRPr>
            </a:lvl1pPr>
            <a:lvl2pPr>
              <a:defRPr sz="2800"/>
            </a:lvl2pPr>
            <a:lvl3pPr>
              <a:defRPr sz="2400">
                <a:solidFill>
                  <a:srgbClr val="093F54"/>
                </a:solidFill>
              </a:defRPr>
            </a:lvl3pPr>
            <a:lvl4pPr>
              <a:defRPr sz="2000">
                <a:solidFill>
                  <a:srgbClr val="093F54"/>
                </a:solidFill>
              </a:defRPr>
            </a:lvl4pPr>
            <a:lvl5pPr>
              <a:defRPr sz="2000">
                <a:solidFill>
                  <a:srgbClr val="093F5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07652"/>
            <a:ext cx="3961635" cy="27613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03733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9488"/>
            <a:ext cx="10515600" cy="793219"/>
          </a:xfrm>
        </p:spPr>
        <p:txBody>
          <a:bodyPr/>
          <a:lstStyle>
            <a:lvl1pPr algn="ctr">
              <a:defRPr>
                <a:solidFill>
                  <a:srgbClr val="093F54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903310"/>
            <a:ext cx="10515600" cy="3944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3139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9485"/>
            <a:ext cx="10515600" cy="875010"/>
          </a:xfrm>
        </p:spPr>
        <p:txBody>
          <a:bodyPr/>
          <a:lstStyle>
            <a:lvl1pPr algn="ctr">
              <a:defRPr>
                <a:solidFill>
                  <a:srgbClr val="093F54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31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56"/>
            <a:ext cx="12193268" cy="396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3657600"/>
            <a:ext cx="7555276" cy="904993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1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42156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9650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657600"/>
            <a:ext cx="7385944" cy="933215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/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1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264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29025" y="1601551"/>
            <a:ext cx="10264625" cy="4112909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lang="en-US" sz="2600" b="0" i="0" u="none" strike="noStrike" kern="1200" baseline="0" smtClean="0">
                <a:solidFill>
                  <a:srgbClr val="00354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</a:p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  <a:endParaRPr lang="en-US" sz="2600" dirty="0">
              <a:solidFill>
                <a:srgbClr val="00354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313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-120"/>
            <a:ext cx="10515600" cy="1152563"/>
          </a:xfrm>
        </p:spPr>
        <p:txBody>
          <a:bodyPr>
            <a:normAutofit/>
          </a:bodyPr>
          <a:lstStyle>
            <a:lvl1pPr>
              <a:defRPr sz="4200" b="0">
                <a:solidFill>
                  <a:srgbClr val="003548"/>
                </a:solidFill>
                <a:latin typeface="+mn-lt"/>
                <a:cs typeface="Times New Roman"/>
              </a:defRPr>
            </a:lvl1pPr>
          </a:lstStyle>
          <a:p>
            <a:r>
              <a:rPr lang="en-US" dirty="0" smtClean="0"/>
              <a:t>Page for Charts/Graphs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662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0562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56"/>
            <a:ext cx="12193268" cy="396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3657601"/>
            <a:ext cx="7480017" cy="914399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>
                <a:solidFill>
                  <a:schemeClr val="bg1"/>
                </a:solidFill>
              </a:defRPr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2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04526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48784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39440"/>
            <a:ext cx="12192000" cy="37185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3657600"/>
            <a:ext cx="7385944" cy="933215"/>
          </a:xfrm>
        </p:spPr>
        <p:txBody>
          <a:bodyPr>
            <a:normAutofit/>
          </a:bodyPr>
          <a:lstStyle>
            <a:lvl1pPr>
              <a:defRPr lang="en-US" sz="6000" b="0" i="0" u="none" strike="noStrike" baseline="0" smtClean="0"/>
            </a:lvl1pPr>
          </a:lstStyle>
          <a:p>
            <a:r>
              <a:rPr lang="en-US" sz="6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Section 2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60" y="4584511"/>
            <a:ext cx="6220249" cy="1313933"/>
          </a:xfrm>
        </p:spPr>
        <p:txBody>
          <a:bodyPr>
            <a:normAutofit/>
          </a:bodyPr>
          <a:lstStyle>
            <a:lvl1pPr marL="0" indent="0" algn="l">
              <a:buNone/>
              <a:defRPr lang="pt-BR" sz="2000" b="0" i="0" u="none" strike="noStrike" baseline="0" smtClean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Lorem ipsum dolor sit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ame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t,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consectetur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adipiscing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elit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Duis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lobortis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os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mi, non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phar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etra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lacus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laor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eget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Ut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viv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erra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posue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re </a:t>
            </a:r>
            <a:r>
              <a:rPr lang="en-US" sz="2000" b="0" i="0" u="none" strike="noStrike" baseline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elementum</a:t>
            </a:r>
            <a:r>
              <a:rPr lang="en-US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Integer at</a:t>
            </a:r>
            <a:r>
              <a:rPr lang="pt-BR" sz="2000" b="0" i="0" u="none" strike="noStrike" baseline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consequat justo, sed gr avida elit. Quisque mollis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264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1568450"/>
            <a:ext cx="10549573" cy="3355575"/>
          </a:xfrm>
        </p:spPr>
        <p:txBody>
          <a:bodyPr/>
          <a:lstStyle>
            <a:lvl1pPr marL="0" indent="0">
              <a:buNone/>
              <a:defRPr lang="en-US" sz="2600" b="0" i="0" u="none" strike="noStrike" kern="1200" baseline="0" smtClean="0">
                <a:solidFill>
                  <a:srgbClr val="00354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</a:p>
          <a:p>
            <a:r>
              <a:rPr lang="en-US" sz="2600" b="0" i="0" u="none" strike="noStrike" kern="1200" baseline="0" dirty="0" smtClean="0">
                <a:solidFill>
                  <a:srgbClr val="003548"/>
                </a:solidFill>
                <a:latin typeface="Trebuchet MS" panose="020B0603020202020204" pitchFamily="34" charset="0"/>
                <a:ea typeface="+mn-ea"/>
                <a:cs typeface="+mn-cs"/>
              </a:rPr>
              <a:t>Sample paragraph text here in Trebuchet 26 pt dark teal and 1 pt leading to make paragraph text easier to read. You can make titles larger or subtext smaller as needed in the format text area of the tools.</a:t>
            </a:r>
            <a:endParaRPr lang="en-US" sz="2600" dirty="0">
              <a:solidFill>
                <a:srgbClr val="003548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41120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9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-120"/>
            <a:ext cx="10515600" cy="1152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4" y="6438942"/>
            <a:ext cx="414012" cy="375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</a:defRPr>
            </a:lvl1pPr>
          </a:lstStyle>
          <a:p>
            <a:fld id="{69F51516-D8FD-4F9A-B2F8-0FA31A2959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59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bg1"/>
          </a:solidFill>
          <a:latin typeface="Times New Roman"/>
          <a:ea typeface="+mj-ea"/>
          <a:cs typeface="Times New Roman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093F54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F969B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93F5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93F5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93F5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8" y="4561368"/>
            <a:ext cx="5635256" cy="1212750"/>
          </a:xfrm>
        </p:spPr>
        <p:txBody>
          <a:bodyPr anchor="b">
            <a:normAutofit fontScale="90000"/>
          </a:bodyPr>
          <a:lstStyle/>
          <a:p>
            <a:r>
              <a:rPr lang="en-US" dirty="0" smtClean="0"/>
              <a:t>MS4 Permit/JRMP/WQIP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731" y="5707142"/>
            <a:ext cx="6220249" cy="69092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March 7, 2018</a:t>
            </a:r>
          </a:p>
          <a:p>
            <a:endParaRPr lang="en-US" dirty="0"/>
          </a:p>
        </p:txBody>
      </p:sp>
      <p:pic>
        <p:nvPicPr>
          <p:cNvPr id="4" name="Picture 3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25" y="4933507"/>
            <a:ext cx="1884841" cy="155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117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2349" y="1247774"/>
            <a:ext cx="10772425" cy="452437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altLang="en-US" sz="2800" dirty="0"/>
              <a:t>Our goal: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Tx/>
              <a:buFont typeface="Wingdings" pitchFamily="2" charset="2"/>
              <a:buChar char="§"/>
            </a:pPr>
            <a:r>
              <a:rPr lang="en-US" altLang="en-US" sz="2800" b="1" dirty="0"/>
              <a:t>Comply </a:t>
            </a:r>
            <a:r>
              <a:rPr lang="en-US" altLang="en-US" sz="2800" dirty="0"/>
              <a:t>with MS4 Permit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Tx/>
              <a:buFont typeface="Wingdings" pitchFamily="2" charset="2"/>
              <a:buChar char="§"/>
            </a:pPr>
            <a:r>
              <a:rPr lang="en-US" altLang="en-US" sz="2800" b="1" dirty="0"/>
              <a:t>Ensure</a:t>
            </a:r>
            <a:r>
              <a:rPr lang="en-US" altLang="en-US" sz="2800" dirty="0"/>
              <a:t> the public, facility operators, business owners are in compliance with </a:t>
            </a:r>
            <a:r>
              <a:rPr lang="en-US" altLang="en-US" sz="2800" dirty="0" err="1"/>
              <a:t>stormwater</a:t>
            </a:r>
            <a:r>
              <a:rPr lang="en-US" altLang="en-US" sz="2800" dirty="0"/>
              <a:t> regulations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Tx/>
              <a:buFont typeface="Wingdings" pitchFamily="2" charset="2"/>
              <a:buChar char="§"/>
            </a:pPr>
            <a:r>
              <a:rPr lang="en-US" altLang="en-US" sz="2800" b="1" dirty="0"/>
              <a:t>Assist</a:t>
            </a:r>
            <a:r>
              <a:rPr lang="en-US" altLang="en-US" sz="2800" dirty="0"/>
              <a:t> the public, facility operators, business owners , as feasible, to prepare for the new requirements specified in the Municipal, Industrial and Construction permits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Tx/>
              <a:buFont typeface="Wingdings" pitchFamily="2" charset="2"/>
              <a:buChar char="§"/>
            </a:pPr>
            <a:r>
              <a:rPr lang="en-US" altLang="en-US" sz="2800" b="1" dirty="0"/>
              <a:t>Act</a:t>
            </a:r>
            <a:r>
              <a:rPr lang="en-US" altLang="en-US" sz="2800" dirty="0"/>
              <a:t> as a resource to the public</a:t>
            </a:r>
          </a:p>
          <a:p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339" y="5676678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42" y="5639685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8301" y="133045"/>
            <a:ext cx="9238806" cy="5827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71950" y="6086475"/>
            <a:ext cx="420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rebuchet MS" pitchFamily="34" charset="0"/>
              </a:rPr>
              <a:t>What is a Watershed?</a:t>
            </a:r>
            <a:endParaRPr lang="en-US" sz="28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815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Improvement Plan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29025" y="1601551"/>
            <a:ext cx="10512710" cy="4033761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800" dirty="0" smtClean="0"/>
              <a:t>Comprehensive watershed planning document that assists  Responsible Agencies in establishing and implementing priorities, goals, and strategies for individual jurisdictional programs.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Goal: Further CWA objective to protect, preserve, enhance, and restore water quality and beneficial uses.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Fosters watershed interconnectivity </a:t>
            </a:r>
            <a:r>
              <a:rPr lang="en-US" sz="2800" dirty="0" smtClean="0"/>
              <a:t>and allows for adaption based on program implementation and monitoring.</a:t>
            </a:r>
            <a:endParaRPr lang="en-US" sz="2800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89" y="566715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Highest Priority Water Quality Conditions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29026" y="1303841"/>
            <a:ext cx="10512710" cy="1609482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3500" dirty="0" smtClean="0"/>
              <a:t> Prioritize and focus on specific pollutants impacting receiving waters. </a:t>
            </a:r>
          </a:p>
          <a:p>
            <a:pPr>
              <a:buFont typeface="Arial" pitchFamily="34" charset="0"/>
              <a:buChar char="•"/>
            </a:pPr>
            <a:r>
              <a:rPr lang="en-US" sz="3500" dirty="0"/>
              <a:t> </a:t>
            </a:r>
            <a:r>
              <a:rPr lang="en-US" sz="3500" dirty="0" smtClean="0"/>
              <a:t>HPWQC Examples:</a:t>
            </a:r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939" y="5657628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utrien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242" y="3163518"/>
            <a:ext cx="2852412" cy="206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temp_warning-beach-sig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8112" y="2933589"/>
            <a:ext cx="2083095" cy="27241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 descr="imagesS2V7ZRU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9347" y="3163519"/>
            <a:ext cx="3014248" cy="211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9105" y="2685828"/>
            <a:ext cx="2773647" cy="2077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244009" y="5316280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</a:rPr>
              <a:t>Nutrients</a:t>
            </a:r>
            <a:endParaRPr lang="en-US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5813" y="5745128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</a:rPr>
              <a:t>Bacteria</a:t>
            </a:r>
            <a:endParaRPr lang="en-US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9396" y="5450960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</a:rPr>
              <a:t>Metals</a:t>
            </a:r>
            <a:endParaRPr lang="en-US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5870" y="4901611"/>
            <a:ext cx="904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</a:rPr>
              <a:t>Trash</a:t>
            </a:r>
            <a:endParaRPr lang="en-US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-120"/>
            <a:ext cx="10515600" cy="967683"/>
          </a:xfrm>
        </p:spPr>
        <p:txBody>
          <a:bodyPr/>
          <a:lstStyle/>
          <a:p>
            <a:r>
              <a:rPr lang="en-US" dirty="0" smtClean="0"/>
              <a:t>Numeric Goals and Schedules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87603" y="960719"/>
            <a:ext cx="10512710" cy="886466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3500" dirty="0" smtClean="0"/>
              <a:t> </a:t>
            </a:r>
            <a:r>
              <a:rPr lang="en-US" dirty="0" smtClean="0"/>
              <a:t>Goals &amp; Schedules for HPWQC establish targets that RAs use to establish programs and to measure progress/success.</a:t>
            </a:r>
          </a:p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14" y="5805376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oal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722473"/>
            <a:ext cx="10614838" cy="411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285461" y="5943599"/>
            <a:ext cx="514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Trebuchet MS" pitchFamily="34" charset="0"/>
              </a:rPr>
              <a:t>San Marcos Hydrologic Area - Upper</a:t>
            </a:r>
            <a:endParaRPr lang="en-US" sz="24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7128" y="1027393"/>
            <a:ext cx="10512710" cy="15456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6" name="Picture 5" descr="Strate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5517" y="1078302"/>
            <a:ext cx="8814391" cy="4820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01" y="568620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Cont.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7128" y="1027393"/>
            <a:ext cx="10512710" cy="15456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1" y="5746989"/>
            <a:ext cx="1219200" cy="9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titled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7143" y="1061048"/>
            <a:ext cx="9941133" cy="4459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Cont.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7128" y="1027393"/>
            <a:ext cx="10512710" cy="15456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76" y="5727939"/>
            <a:ext cx="1151549" cy="99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ntitled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373" y="1544129"/>
            <a:ext cx="10747690" cy="341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1" y="5746989"/>
            <a:ext cx="1219200" cy="9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Clean Water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7128" y="1027393"/>
            <a:ext cx="10512710" cy="15456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51" y="566715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roject Cleanw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4128" y="1051780"/>
            <a:ext cx="8747899" cy="475379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55677" y="6012612"/>
            <a:ext cx="480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WWW.PROJECTCLEANWATER.ORG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Affect You?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7128" y="1027393"/>
            <a:ext cx="10512710" cy="154568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3500" dirty="0" smtClean="0"/>
          </a:p>
          <a:p>
            <a:endParaRPr lang="en-US" sz="2800" dirty="0" smtClean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51" y="566715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8"/>
          <p:cNvSpPr txBox="1">
            <a:spLocks/>
          </p:cNvSpPr>
          <p:nvPr/>
        </p:nvSpPr>
        <p:spPr>
          <a:xfrm>
            <a:off x="771874" y="1753951"/>
            <a:ext cx="11058175" cy="3256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 MS4 Permit</a:t>
            </a:r>
            <a:r>
              <a:rPr lang="en-US" sz="3200" dirty="0" smtClean="0">
                <a:solidFill>
                  <a:srgbClr val="003548"/>
                </a:solidFill>
                <a:latin typeface="Trebuchet MS" panose="020B0603020202020204" pitchFamily="34" charset="0"/>
                <a:cs typeface="Trebuchet MS"/>
              </a:rPr>
              <a:t>/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JRMP requirements regulates many of your daily activities and functions.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354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 Many WQIP Strategies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 center </a:t>
            </a:r>
            <a:r>
              <a:rPr lang="en-US" sz="3200" dirty="0" smtClean="0">
                <a:solidFill>
                  <a:srgbClr val="003548"/>
                </a:solidFill>
                <a:latin typeface="Trebuchet MS" panose="020B0603020202020204" pitchFamily="34" charset="0"/>
                <a:cs typeface="Trebuchet MS"/>
              </a:rPr>
              <a:t>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round this audience (like today!).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354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 Working Collaboratively = Being Part of the Solution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3200" dirty="0" smtClean="0">
              <a:solidFill>
                <a:srgbClr val="003548"/>
              </a:solidFill>
              <a:latin typeface="Trebuchet MS" panose="020B0603020202020204" pitchFamily="34" charset="0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54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Trebuchet M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172299" y="5040076"/>
            <a:ext cx="2590451" cy="893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4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3200" dirty="0" smtClean="0">
              <a:solidFill>
                <a:srgbClr val="003548"/>
              </a:solidFill>
              <a:latin typeface="Trebuchet MS" panose="020B0603020202020204" pitchFamily="34" charset="0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93F54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54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42" y="5677785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46385" y="349370"/>
            <a:ext cx="8901112" cy="192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en-US" sz="5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Times New Roman"/>
              </a:rPr>
              <a:t>San Diego Region </a:t>
            </a:r>
            <a:br>
              <a:rPr kumimoji="0" lang="en-US" sz="5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Times New Roman"/>
              </a:rPr>
            </a:br>
            <a:r>
              <a:rPr kumimoji="0" lang="en-US" sz="5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Times New Roman"/>
              </a:rPr>
              <a:t>Municipal Stormwater Permit</a:t>
            </a:r>
            <a:r>
              <a:rPr kumimoji="0" lang="en-US" sz="4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4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Times New Roman"/>
              </a:rPr>
              <a:t>Overview of Order R9-2013-0001 as amended by </a:t>
            </a:r>
            <a:r>
              <a:rPr kumimoji="0" lang="pt-BR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Times New Roman"/>
              </a:rPr>
              <a:t>order nos. R9-2015-0001 and R9-2015-0100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rebuchet MS" pitchFamily="34" charset="0"/>
              <a:ea typeface="+mj-ea"/>
              <a:cs typeface="Times New Roman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794185" y="2940170"/>
            <a:ext cx="745331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93F5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Issued by: California Regional Water Quality Control Board, San Diego Region</a:t>
            </a:r>
          </a:p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093F5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NPDES No. CAS 0109266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551297" y="4897855"/>
            <a:ext cx="76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Trebuchet MS" pitchFamily="34" charset="0"/>
              </a:rPr>
              <a:t>Presented </a:t>
            </a:r>
            <a:r>
              <a:rPr lang="en-US" dirty="0" smtClean="0">
                <a:latin typeface="Trebuchet MS" pitchFamily="34" charset="0"/>
              </a:rPr>
              <a:t>by Stephanie Gaines and Reed Thornberry</a:t>
            </a:r>
          </a:p>
          <a:p>
            <a:pPr algn="r"/>
            <a:r>
              <a:rPr lang="en-US" dirty="0" smtClean="0">
                <a:latin typeface="Trebuchet MS" pitchFamily="34" charset="0"/>
              </a:rPr>
              <a:t> </a:t>
            </a:r>
            <a:r>
              <a:rPr lang="en-US" dirty="0">
                <a:latin typeface="Trebuchet MS" pitchFamily="34" charset="0"/>
              </a:rPr>
              <a:t>County of San Diego </a:t>
            </a:r>
            <a:r>
              <a:rPr lang="en-US" dirty="0" smtClean="0">
                <a:latin typeface="Trebuchet MS" pitchFamily="34" charset="0"/>
              </a:rPr>
              <a:t>/ City of San Marcos</a:t>
            </a:r>
          </a:p>
          <a:p>
            <a:pPr algn="r"/>
            <a:r>
              <a:rPr lang="en-US" dirty="0" smtClean="0">
                <a:latin typeface="Trebuchet MS" pitchFamily="34" charset="0"/>
              </a:rPr>
              <a:t>Watershed </a:t>
            </a:r>
            <a:r>
              <a:rPr lang="en-US" dirty="0">
                <a:latin typeface="Trebuchet MS" pitchFamily="34" charset="0"/>
              </a:rPr>
              <a:t>Protection </a:t>
            </a:r>
            <a:r>
              <a:rPr lang="en-US" dirty="0" smtClean="0">
                <a:latin typeface="Trebuchet MS" pitchFamily="34" charset="0"/>
              </a:rPr>
              <a:t>Program / Stormwater Management Program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815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432873" y="1135724"/>
            <a:ext cx="10264625" cy="41129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NPDES – National Pollutant Discharge Elimination System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MS4 – Municipal Separate Storm &amp; Sewer System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WQIP – Water Quality Improvement Plan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JRMP – Jurisdictional Runoff Management Program / Plan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BMP – Best </a:t>
            </a:r>
            <a:r>
              <a:rPr lang="en-US" sz="2400" dirty="0"/>
              <a:t>M</a:t>
            </a:r>
            <a:r>
              <a:rPr lang="en-US" sz="2400" dirty="0" smtClean="0"/>
              <a:t>anagement Practice(s)</a:t>
            </a:r>
          </a:p>
          <a:p>
            <a:pPr>
              <a:lnSpc>
                <a:spcPct val="150000"/>
              </a:lnSpc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2400" dirty="0" smtClean="0"/>
              <a:t>TMDL – Total Maximum Daily Load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Framework</a:t>
            </a:r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egion_map"/>
          <p:cNvPicPr>
            <a:picLocks noChangeAspect="1" noChangeArrowheads="1"/>
          </p:cNvPicPr>
          <p:nvPr/>
        </p:nvPicPr>
        <p:blipFill>
          <a:blip r:embed="rId4" cstate="screen"/>
          <a:srcRect l="10843" r="9639"/>
          <a:stretch>
            <a:fillRect/>
          </a:stretch>
        </p:blipFill>
        <p:spPr bwMode="auto">
          <a:xfrm>
            <a:off x="224287" y="1318404"/>
            <a:ext cx="5029200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egulatory Framewo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2986" y="1880744"/>
            <a:ext cx="7406028" cy="3096512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>
            <a:off x="7574829" y="4983192"/>
            <a:ext cx="304800" cy="8382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9227389" y="5001448"/>
            <a:ext cx="304800" cy="8382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44583" y="1748287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Trebuchet MS" pitchFamily="34" charset="0"/>
              </a:rPr>
              <a:t>Clean Water Act</a:t>
            </a:r>
            <a:endParaRPr lang="en-US" sz="2200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4583" y="2322049"/>
            <a:ext cx="273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Trebuchet MS" pitchFamily="34" charset="0"/>
              </a:rPr>
              <a:t>Porter-Cologne Act</a:t>
            </a:r>
            <a:endParaRPr lang="en-US" sz="2200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5469" y="2852233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Trebuchet MS" pitchFamily="34" charset="0"/>
              </a:rPr>
              <a:t>NPDES Permit</a:t>
            </a:r>
            <a:endParaRPr lang="en-US" sz="2200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22430" y="5348377"/>
            <a:ext cx="733245" cy="629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Municipal Storm Drains</a:t>
            </a:r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7" descr="ms4.bmp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265873" y="2276475"/>
            <a:ext cx="4506277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6353175" y="4759569"/>
            <a:ext cx="12763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ipe to ocea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039099" y="2819399"/>
            <a:ext cx="2562225" cy="295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232848" y="1240500"/>
            <a:ext cx="10264625" cy="9216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buClrTx/>
            </a:pPr>
            <a:r>
              <a:rPr lang="en-US" sz="2400" dirty="0" smtClean="0"/>
              <a:t>Protecting Surface Water Quality from Polluted Discharges</a:t>
            </a:r>
            <a:endParaRPr lang="en-U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Permit Structure</a:t>
            </a:r>
            <a:endParaRPr lang="en-US" dirty="0"/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5"/>
          <a:stretch/>
        </p:blipFill>
        <p:spPr bwMode="auto">
          <a:xfrm>
            <a:off x="1685925" y="1085850"/>
            <a:ext cx="7086600" cy="51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8"/>
          <p:cNvSpPr txBox="1">
            <a:spLocks/>
          </p:cNvSpPr>
          <p:nvPr/>
        </p:nvSpPr>
        <p:spPr>
          <a:xfrm>
            <a:off x="8791574" y="1709289"/>
            <a:ext cx="3105151" cy="957711"/>
          </a:xfrm>
          <a:prstGeom prst="rect">
            <a:avLst/>
          </a:prstGeom>
        </p:spPr>
        <p:txBody>
          <a:bodyPr/>
          <a:lstStyle/>
          <a:p>
            <a:pPr marL="182880" indent="-9144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600" dirty="0">
                <a:solidFill>
                  <a:schemeClr val="tx2"/>
                </a:solidFill>
                <a:latin typeface="Trebuchet MS" pitchFamily="34" charset="0"/>
              </a:rPr>
              <a:t>1 Regional </a:t>
            </a:r>
            <a:r>
              <a:rPr lang="en-US" sz="2600" dirty="0" smtClean="0">
                <a:solidFill>
                  <a:schemeClr val="tx2"/>
                </a:solidFill>
                <a:latin typeface="Trebuchet MS" pitchFamily="34" charset="0"/>
              </a:rPr>
              <a:t>Permit </a:t>
            </a:r>
          </a:p>
          <a:p>
            <a:pPr marL="182880" indent="-9144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600" dirty="0" smtClean="0">
                <a:solidFill>
                  <a:schemeClr val="tx2"/>
                </a:solidFill>
                <a:latin typeface="Trebuchet MS" pitchFamily="34" charset="0"/>
              </a:rPr>
              <a:t>10 </a:t>
            </a:r>
            <a:r>
              <a:rPr lang="en-US" sz="2600" dirty="0">
                <a:solidFill>
                  <a:schemeClr val="tx2"/>
                </a:solidFill>
                <a:latin typeface="Trebuchet MS" pitchFamily="34" charset="0"/>
              </a:rPr>
              <a:t>WMA Leads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County of San Diego</a:t>
            </a:r>
            <a:br>
              <a:rPr lang="en-US" dirty="0" smtClean="0"/>
            </a:br>
            <a:r>
              <a:rPr lang="en-US" dirty="0" smtClean="0"/>
              <a:t>Plans, Regulations and Guidelines</a:t>
            </a:r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799" y="1066800"/>
            <a:ext cx="7429501" cy="3657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WQIPs – Goals, Strategies, Schedules, Adaptive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Ordinances – Implements the Permit, Enforcement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BMP Design Manual – sets requirements and guidance for development projects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Standard Urban Stormwater Mitigation Plan (SUSMP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344024" y="1152525"/>
            <a:ext cx="2219325" cy="295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77100" y="2598522"/>
            <a:ext cx="2219325" cy="294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County of San Diego</a:t>
            </a:r>
            <a:br>
              <a:rPr lang="en-US" dirty="0" smtClean="0"/>
            </a:br>
            <a:r>
              <a:rPr lang="en-US" dirty="0" smtClean="0"/>
              <a:t>Plans, Regulations and Guidelines Cont.</a:t>
            </a:r>
            <a:endParaRPr lang="en-US" dirty="0"/>
          </a:p>
        </p:txBody>
      </p:sp>
      <p:pic>
        <p:nvPicPr>
          <p:cNvPr id="5" name="Picture 4" descr="C:\Users\ddowden\AppData\Local\Microsoft\Windows\Temporary Internet Files\Content.Outlook\KJGMQHDW\CountySeal_fullcolor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8" y="5693033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2924" y="1428750"/>
            <a:ext cx="6324601" cy="34480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rgbClr val="093F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Low Impact Development (LID) Handbook &amp; Fact Sheets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rgbClr val="093F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Landscape Ordinance &amp; Water Efficient Landscape Design Manual (WELDM)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rgbClr val="093F5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Other jurisdictions use similar Ordinances, Programs, Handbooks, and Fact sheets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77225" y="1072025"/>
            <a:ext cx="26860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505575" y="3262775"/>
            <a:ext cx="4132560" cy="246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157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:\Watershed Project\Watershed Planning\11 Stephanie Working Files\6. Graphics\QoL Graphics and pictures\au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14" b="26990"/>
          <a:stretch/>
        </p:blipFill>
        <p:spPr bwMode="auto">
          <a:xfrm>
            <a:off x="6598959" y="3705225"/>
            <a:ext cx="3318175" cy="20193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Jurisdictional Runoff Management Program (JRMP)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066800" y="1115775"/>
            <a:ext cx="7124701" cy="5046899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BMP Implementation / Maintenance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Site Inventory / Tracking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/>
              <a:t>Inspections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Illicit Discharge Detection Elimination (IDDE) 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Education and outreach</a:t>
            </a:r>
          </a:p>
          <a:p>
            <a:pPr lvl="1">
              <a:buFont typeface="Wingdings" pitchFamily="2" charset="2"/>
              <a:buChar char="Ø"/>
            </a:pPr>
            <a:r>
              <a:rPr lang="en-US" sz="2300" dirty="0" smtClean="0"/>
              <a:t>Training for Employees 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Retrofit of Existing Development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Required Escalating </a:t>
            </a:r>
            <a:r>
              <a:rPr lang="en-US" sz="2600" dirty="0"/>
              <a:t>Enforcement </a:t>
            </a:r>
          </a:p>
          <a:p>
            <a:endParaRPr lang="en-US" sz="2400" dirty="0"/>
          </a:p>
        </p:txBody>
      </p:sp>
      <p:pic>
        <p:nvPicPr>
          <p:cNvPr id="6" name="Picture 5" descr="C:\Users\ddowden\AppData\Local\Microsoft\Windows\Temporary Internet Files\Content.Outlook\KJGMQHDW\CountySeal_fullcolor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608" y="5683508"/>
            <a:ext cx="1311038" cy="1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:\Watershed Project\WATER QUALITY\Land Development\Green Streets\Photos\2015-04-14 Santa Ana Bristol Street\IMG_4062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239250" y="1085851"/>
            <a:ext cx="2021334" cy="4324350"/>
          </a:xfrm>
          <a:prstGeom prst="rect">
            <a:avLst/>
          </a:prstGeom>
          <a:ln w="6350">
            <a:solidFill>
              <a:srgbClr val="0035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n Marcos Colors">
      <a:dk1>
        <a:srgbClr val="333131"/>
      </a:dk1>
      <a:lt1>
        <a:sysClr val="window" lastClr="FFFFFF"/>
      </a:lt1>
      <a:dk2>
        <a:srgbClr val="004962"/>
      </a:dk2>
      <a:lt2>
        <a:srgbClr val="E7E6E6"/>
      </a:lt2>
      <a:accent1>
        <a:srgbClr val="5F969B"/>
      </a:accent1>
      <a:accent2>
        <a:srgbClr val="EB9737"/>
      </a:accent2>
      <a:accent3>
        <a:srgbClr val="99C075"/>
      </a:accent3>
      <a:accent4>
        <a:srgbClr val="865B7B"/>
      </a:accent4>
      <a:accent5>
        <a:srgbClr val="4D70A7"/>
      </a:accent5>
      <a:accent6>
        <a:srgbClr val="717171"/>
      </a:accent6>
      <a:hlink>
        <a:srgbClr val="0563C1"/>
      </a:hlink>
      <a:folHlink>
        <a:srgbClr val="0074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2729</TotalTime>
  <Words>773</Words>
  <Application>Microsoft Office PowerPoint</Application>
  <PresentationFormat>Custom</PresentationFormat>
  <Paragraphs>134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MS4 Permit/JRMP/WQIP</vt:lpstr>
      <vt:lpstr>Slide 2</vt:lpstr>
      <vt:lpstr>Terminology</vt:lpstr>
      <vt:lpstr>Regulatory Framework</vt:lpstr>
      <vt:lpstr>Municipal Storm Drains</vt:lpstr>
      <vt:lpstr>MS4 Permit Structure</vt:lpstr>
      <vt:lpstr>County of San Diego Plans, Regulations and Guidelines</vt:lpstr>
      <vt:lpstr>County of San Diego Plans, Regulations and Guidelines Cont.</vt:lpstr>
      <vt:lpstr>Jurisdictional Runoff Management Program (JRMP)</vt:lpstr>
      <vt:lpstr>Our Goal</vt:lpstr>
      <vt:lpstr>Slide 11</vt:lpstr>
      <vt:lpstr>Water Quality Improvement Plan</vt:lpstr>
      <vt:lpstr>Highest Priority Water Quality Conditions</vt:lpstr>
      <vt:lpstr>Numeric Goals and Schedules</vt:lpstr>
      <vt:lpstr>Strategies</vt:lpstr>
      <vt:lpstr>Strategies Cont.</vt:lpstr>
      <vt:lpstr>Strategies Cont.</vt:lpstr>
      <vt:lpstr>Project Clean Water</vt:lpstr>
      <vt:lpstr>How Does this Affect You?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to an Audience of One</dc:title>
  <dc:creator>Pete Clarno</dc:creator>
  <cp:lastModifiedBy>rthornberry</cp:lastModifiedBy>
  <cp:revision>265</cp:revision>
  <dcterms:created xsi:type="dcterms:W3CDTF">2017-06-12T22:26:34Z</dcterms:created>
  <dcterms:modified xsi:type="dcterms:W3CDTF">2018-03-05T19:19:36Z</dcterms:modified>
</cp:coreProperties>
</file>